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4" r:id="rId7"/>
    <p:sldId id="265" r:id="rId8"/>
    <p:sldId id="26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042"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2/9/2025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2/9/2025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2/9/2025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2/9/2025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2/9/2025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drive.google.com/drive/folders/15TjUoEtQom1vKRNj2Y_jwwM14YVpsBsr?usp=sharin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 y="619368"/>
            <a:ext cx="12192000" cy="1825096"/>
          </a:xfrm>
        </p:spPr>
        <p:txBody>
          <a:bodyPr/>
          <a:lstStyle/>
          <a:p>
            <a:pPr algn="ctr"/>
            <a:r>
              <a:rPr lang="es-ES" b="1" dirty="0">
                <a:solidFill>
                  <a:srgbClr val="FF0000"/>
                </a:solidFill>
                <a:latin typeface="Arial Black" panose="020B0A04020102020204" pitchFamily="34" charset="0"/>
              </a:rPr>
              <a:t>Día de las manos rojas</a:t>
            </a:r>
            <a:endParaRPr lang="es-CO" b="1" dirty="0">
              <a:solidFill>
                <a:srgbClr val="FF0000"/>
              </a:solidFill>
              <a:latin typeface="Arial Black" panose="020B0A04020102020204" pitchFamily="34" charset="0"/>
            </a:endParaRPr>
          </a:p>
        </p:txBody>
      </p:sp>
      <p:sp>
        <p:nvSpPr>
          <p:cNvPr id="3" name="Subtítulo 2"/>
          <p:cNvSpPr>
            <a:spLocks noGrp="1"/>
          </p:cNvSpPr>
          <p:nvPr>
            <p:ph type="subTitle" idx="1"/>
          </p:nvPr>
        </p:nvSpPr>
        <p:spPr>
          <a:xfrm>
            <a:off x="3056708" y="3684452"/>
            <a:ext cx="8847909" cy="685800"/>
          </a:xfrm>
        </p:spPr>
        <p:txBody>
          <a:bodyPr>
            <a:noAutofit/>
          </a:bodyPr>
          <a:lstStyle/>
          <a:p>
            <a:pPr algn="ctr"/>
            <a:r>
              <a:rPr lang="es-ES" sz="6000" b="1" dirty="0">
                <a:solidFill>
                  <a:srgbClr val="FF0000"/>
                </a:solidFill>
              </a:rPr>
              <a:t>12 de febrero 2025</a:t>
            </a:r>
            <a:endParaRPr lang="es-CO" sz="6000" b="1" dirty="0">
              <a:solidFill>
                <a:srgbClr val="FF0000"/>
              </a:solidFill>
            </a:endParaRPr>
          </a:p>
        </p:txBody>
      </p:sp>
      <p:pic>
        <p:nvPicPr>
          <p:cNvPr id="4" name="Imagen 3"/>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463" y="2444464"/>
            <a:ext cx="3056709" cy="34224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8480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2" y="0"/>
            <a:ext cx="12191998" cy="6858000"/>
          </a:xfrm>
          <a:prstGeom prst="rect">
            <a:avLst/>
          </a:prstGeom>
        </p:spPr>
      </p:pic>
      <p:sp>
        <p:nvSpPr>
          <p:cNvPr id="5" name="Rectángulo 4"/>
          <p:cNvSpPr/>
          <p:nvPr/>
        </p:nvSpPr>
        <p:spPr>
          <a:xfrm>
            <a:off x="166255" y="0"/>
            <a:ext cx="11864636" cy="7171194"/>
          </a:xfrm>
          <a:prstGeom prst="rect">
            <a:avLst/>
          </a:prstGeom>
        </p:spPr>
        <p:txBody>
          <a:bodyPr wrap="square">
            <a:spAutoFit/>
          </a:bodyPr>
          <a:lstStyle/>
          <a:p>
            <a:pPr algn="just" fontAlgn="base"/>
            <a:r>
              <a:rPr lang="es-CO" sz="2800" b="1" dirty="0">
                <a:solidFill>
                  <a:srgbClr val="424242"/>
                </a:solidFill>
                <a:latin typeface="Arial" panose="020B0604020202020204" pitchFamily="34" charset="0"/>
                <a:ea typeface="Times New Roman" panose="02020603050405020304" pitchFamily="18" charset="0"/>
              </a:rPr>
              <a:t>Desde hace 21 años, cada 12 de febrero en Colombia se conmemora el Día de las Manos Rojas, fecha que hace referencia a la firma del protocolo de la Convención sobre los Derechos del Niño, que prohíbe el uso de niñas, niños y adolescentes en conflictos armados. La Asamblea General de las Naciones Unidas aprobó el documento en mayo del 2000 y fue ratificado por cerca de 160 países, entre ellas Colombia por medio de la Ley 833 de 2003.</a:t>
            </a:r>
            <a:r>
              <a:rPr lang="es-CO" b="1" dirty="0"/>
              <a:t> </a:t>
            </a:r>
            <a:r>
              <a:rPr lang="es-CO" sz="2400" b="1" dirty="0">
                <a:solidFill>
                  <a:schemeClr val="bg1"/>
                </a:solidFill>
              </a:rPr>
              <a:t>Con esta conmemoración, es un compromiso del Estado, la sociedad y la familia brindar protección integral y evitar violencias.</a:t>
            </a:r>
          </a:p>
          <a:p>
            <a:pPr algn="just" fontAlgn="base"/>
            <a:endParaRPr lang="es-CO"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a:p>
            <a:pPr algn="just" fontAlgn="base"/>
            <a:endParaRPr lang="es-ES" sz="2400" b="1" dirty="0">
              <a:solidFill>
                <a:schemeClr val="bg1"/>
              </a:solidFill>
            </a:endParaRPr>
          </a:p>
        </p:txBody>
      </p:sp>
      <p:pic>
        <p:nvPicPr>
          <p:cNvPr id="1026" name="Picture 2" descr="DÍA DE LAS MANOS ROJAS 2025 – COALIC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34594" y="3762242"/>
            <a:ext cx="4140924" cy="29783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1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2050" name="Picture 2" descr="Cambiemos el cuento: ¡Mambrú no va a la guerra! - Aldeas Infantiles SOS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7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5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 y="0"/>
            <a:ext cx="12191999" cy="6858000"/>
          </a:xfrm>
          <a:prstGeom prst="rect">
            <a:avLst/>
          </a:prstGeom>
        </p:spPr>
      </p:pic>
      <p:sp>
        <p:nvSpPr>
          <p:cNvPr id="6" name="Rectángulo 5"/>
          <p:cNvSpPr/>
          <p:nvPr/>
        </p:nvSpPr>
        <p:spPr>
          <a:xfrm>
            <a:off x="521425" y="109992"/>
            <a:ext cx="11189130" cy="5755422"/>
          </a:xfrm>
          <a:prstGeom prst="rect">
            <a:avLst/>
          </a:prstGeom>
        </p:spPr>
        <p:txBody>
          <a:bodyPr wrap="square">
            <a:spAutoFit/>
          </a:bodyPr>
          <a:lstStyle/>
          <a:p>
            <a:pPr algn="ctr"/>
            <a:r>
              <a:rPr lang="es-ES" sz="1600" b="1" dirty="0">
                <a:solidFill>
                  <a:schemeClr val="accent2">
                    <a:lumMod val="75000"/>
                  </a:schemeClr>
                </a:solidFill>
              </a:rPr>
              <a:t>ALGUNOS CONCEPTOS QUE PUEDEN APOYAR LAS ACTIVIDADES... </a:t>
            </a:r>
          </a:p>
          <a:p>
            <a:pPr algn="just"/>
            <a:endParaRPr lang="es-ES" sz="1600" dirty="0">
              <a:solidFill>
                <a:schemeClr val="accent2">
                  <a:lumMod val="75000"/>
                </a:schemeClr>
              </a:solidFill>
            </a:endParaRPr>
          </a:p>
          <a:p>
            <a:pPr algn="just"/>
            <a:r>
              <a:rPr lang="es-ES" sz="1600" b="1" u="sng" dirty="0">
                <a:solidFill>
                  <a:schemeClr val="accent2">
                    <a:lumMod val="75000"/>
                  </a:schemeClr>
                </a:solidFill>
              </a:rPr>
              <a:t>Vinculación:</a:t>
            </a:r>
            <a:r>
              <a:rPr lang="es-ES" sz="1600" dirty="0">
                <a:solidFill>
                  <a:schemeClr val="accent2">
                    <a:lumMod val="75000"/>
                  </a:schemeClr>
                </a:solidFill>
              </a:rPr>
              <a:t> Todo acto que de manera directa o indirecta involucra niños, niñas y adolescentes al conflicto armado. </a:t>
            </a:r>
          </a:p>
          <a:p>
            <a:pPr algn="just"/>
            <a:endParaRPr lang="es-ES" sz="1600" dirty="0">
              <a:solidFill>
                <a:schemeClr val="accent2">
                  <a:lumMod val="75000"/>
                </a:schemeClr>
              </a:solidFill>
            </a:endParaRPr>
          </a:p>
          <a:p>
            <a:pPr algn="just"/>
            <a:r>
              <a:rPr lang="es-ES" sz="1600" b="1" u="sng" dirty="0">
                <a:solidFill>
                  <a:schemeClr val="accent2">
                    <a:lumMod val="75000"/>
                  </a:schemeClr>
                </a:solidFill>
              </a:rPr>
              <a:t>Reclutamiento de niñas, niños y adolescentes a grupos armados: </a:t>
            </a:r>
            <a:r>
              <a:rPr lang="es-ES" sz="1600" dirty="0">
                <a:solidFill>
                  <a:schemeClr val="accent2">
                    <a:lumMod val="75000"/>
                  </a:schemeClr>
                </a:solidFill>
              </a:rPr>
              <a:t>De acuerdo a los principios y guía sobre niñez vinculada con fuerza o grupos armados, más conocidos como los Principios de París, se considera que una niña, niño o adolescente está vinculado a un grupo o fuerza armada cuando: una persona menor de 18 años esté o haya sido reclutada o utilizada por un grupo o fuerza armada en cualquier condición, incluyendo actividades como cocineros, vigías, mensajeros, espías o para propósitos sexuales. Según los principios, debe entenderse por reclutamiento “la conscripción o alistamiento obligatorio, forzado y voluntario de niños y niñas a cualquier tipo de grupo o fuerza armada”; y por reclutamiento o utilización ilegal “el reclutamiento o utilización de niñas y niños que están por debajo de la edad estipulada en los tratados internacionales aplicables a las fuerzas o grupos armados en cuestión o dentro de las normas nacionales aplicables.</a:t>
            </a:r>
          </a:p>
          <a:p>
            <a:pPr algn="just"/>
            <a:endParaRPr lang="es-ES" sz="1600" dirty="0">
              <a:solidFill>
                <a:schemeClr val="accent2">
                  <a:lumMod val="75000"/>
                </a:schemeClr>
              </a:solidFill>
            </a:endParaRPr>
          </a:p>
          <a:p>
            <a:pPr algn="just"/>
            <a:r>
              <a:rPr lang="es-ES" sz="1600" dirty="0">
                <a:solidFill>
                  <a:schemeClr val="accent2">
                    <a:lumMod val="75000"/>
                  </a:schemeClr>
                </a:solidFill>
              </a:rPr>
              <a:t> </a:t>
            </a:r>
            <a:r>
              <a:rPr lang="es-ES" sz="1600" b="1" u="sng" dirty="0">
                <a:solidFill>
                  <a:schemeClr val="accent2">
                    <a:lumMod val="75000"/>
                  </a:schemeClr>
                </a:solidFill>
              </a:rPr>
              <a:t>Campañas Cívico Militares y/o Acciones de Apoyo al Desarrollo: </a:t>
            </a:r>
            <a:r>
              <a:rPr lang="es-ES" sz="1600" dirty="0">
                <a:solidFill>
                  <a:schemeClr val="accent2">
                    <a:lumMod val="75000"/>
                  </a:schemeClr>
                </a:solidFill>
              </a:rPr>
              <a:t>Son aquellas acciones que, en principio, son de carácter civil dirigidas a niñas, niños y adolescentes llevadas a cabo por fuerzas de seguridad del Estado o grupo armado que participan directamente en las hostilidades para generar confianza y acercamiento de la población civil, principalmente niñas, niños y adolescentes, poniéndoles en riesgo. Pese a las graves implicaciones que tienen estas actividades sobre el principio de distinción, su práctica ha sido muy común en el marco del conflicto armado colombiano pues en efecto el Ejército Nacional ha realizado programas dirigidos a población infantil a través de los cuales ha promovido la disciplina castrense y la vida militar como una opción de vida atractiva</a:t>
            </a:r>
            <a:endParaRPr lang="es-CO" sz="1600" dirty="0">
              <a:solidFill>
                <a:schemeClr val="accent2">
                  <a:lumMod val="75000"/>
                </a:schemeClr>
              </a:solidFill>
            </a:endParaRPr>
          </a:p>
        </p:txBody>
      </p:sp>
    </p:spTree>
    <p:extLst>
      <p:ext uri="{BB962C8B-B14F-4D97-AF65-F5344CB8AC3E}">
        <p14:creationId xmlns:p14="http://schemas.microsoft.com/office/powerpoint/2010/main" val="36628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5" name="Imagen 4"/>
          <p:cNvPicPr>
            <a:picLocks noChangeAspect="1"/>
          </p:cNvPicPr>
          <p:nvPr/>
        </p:nvPicPr>
        <p:blipFill>
          <a:blip r:embed="rId2"/>
          <a:stretch>
            <a:fillRect/>
          </a:stretch>
        </p:blipFill>
        <p:spPr>
          <a:xfrm>
            <a:off x="0" y="0"/>
            <a:ext cx="12191999" cy="6858000"/>
          </a:xfrm>
          <a:prstGeom prst="rect">
            <a:avLst/>
          </a:prstGeom>
        </p:spPr>
      </p:pic>
      <p:sp>
        <p:nvSpPr>
          <p:cNvPr id="6" name="Rectángulo 5"/>
          <p:cNvSpPr/>
          <p:nvPr/>
        </p:nvSpPr>
        <p:spPr>
          <a:xfrm>
            <a:off x="224245" y="117068"/>
            <a:ext cx="11743508" cy="3477875"/>
          </a:xfrm>
          <a:prstGeom prst="rect">
            <a:avLst/>
          </a:prstGeom>
        </p:spPr>
        <p:txBody>
          <a:bodyPr wrap="square">
            <a:spAutoFit/>
          </a:bodyPr>
          <a:lstStyle/>
          <a:p>
            <a:pPr algn="just"/>
            <a:r>
              <a:rPr lang="es-ES" sz="2200" b="1" u="sng" dirty="0">
                <a:solidFill>
                  <a:schemeClr val="accent2">
                    <a:lumMod val="75000"/>
                  </a:schemeClr>
                </a:solidFill>
              </a:rPr>
              <a:t>Uso de niñas, niños y adolescentes por grupos armados: </a:t>
            </a:r>
            <a:r>
              <a:rPr lang="es-ES" sz="2200" dirty="0">
                <a:solidFill>
                  <a:schemeClr val="accent2">
                    <a:lumMod val="75000"/>
                  </a:schemeClr>
                </a:solidFill>
              </a:rPr>
              <a:t>Ocurre cuando una niña, niño o adolescente lleva a cabo actividades de apoyo o colaboración, no siendo parte constante y regular del grupo armado. Un ejemplo de ello podrían ser las actividades de inteligencia entendidas como la vinculación de la niña, niño o adolescente en actividades de apoyo o colaboración para obtener información. En el marco del contexto del conflicto armado colombiano es muy frecuente que niñas, niños y adolescentes desvincula- dos de los grupos armados ilegales sean utilizados posteriormente por agentes de seguridad del Estado y/o miembros de la Fuerza Pública para obtener información del grupo del cual se desmovilizaron; este tipo de casos también se incluyen en esta categoría.</a:t>
            </a:r>
            <a:endParaRPr lang="es-CO" sz="2200" dirty="0">
              <a:solidFill>
                <a:schemeClr val="accent2">
                  <a:lumMod val="75000"/>
                </a:schemeClr>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765" y="4272051"/>
            <a:ext cx="1785199" cy="2518623"/>
          </a:xfrm>
          <a:prstGeom prst="rect">
            <a:avLst/>
          </a:prstGeom>
        </p:spPr>
      </p:pic>
      <p:pic>
        <p:nvPicPr>
          <p:cNvPr id="3076" name="Picture 4" descr="Los niños en Colombia siguen en la guerr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0264" y="4272052"/>
            <a:ext cx="2151340" cy="25186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lombia un país con un escenario deprimente frente a la niñez en el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68534" y="4284646"/>
            <a:ext cx="2460977" cy="250602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conocimiento de los impactos del conflicto armado en niños, niñas y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00317" y="4272050"/>
            <a:ext cx="2757183" cy="2518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0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endParaRPr lang="es-CO"/>
          </a:p>
        </p:txBody>
      </p:sp>
      <p:pic>
        <p:nvPicPr>
          <p:cNvPr id="4" name="Imagen 3"/>
          <p:cNvPicPr>
            <a:picLocks noChangeAspect="1"/>
          </p:cNvPicPr>
          <p:nvPr/>
        </p:nvPicPr>
        <p:blipFill>
          <a:blip r:embed="rId2"/>
          <a:stretch>
            <a:fillRect/>
          </a:stretch>
        </p:blipFill>
        <p:spPr>
          <a:xfrm>
            <a:off x="0" y="0"/>
            <a:ext cx="12192000" cy="6858000"/>
          </a:xfrm>
          <a:prstGeom prst="rect">
            <a:avLst/>
          </a:prstGeom>
        </p:spPr>
      </p:pic>
      <p:sp>
        <p:nvSpPr>
          <p:cNvPr id="5" name="Rectángulo 4"/>
          <p:cNvSpPr/>
          <p:nvPr/>
        </p:nvSpPr>
        <p:spPr>
          <a:xfrm>
            <a:off x="207241" y="370930"/>
            <a:ext cx="11777518" cy="5847755"/>
          </a:xfrm>
          <a:prstGeom prst="rect">
            <a:avLst/>
          </a:prstGeom>
        </p:spPr>
        <p:txBody>
          <a:bodyPr wrap="square">
            <a:spAutoFit/>
          </a:bodyPr>
          <a:lstStyle/>
          <a:p>
            <a:pPr algn="ctr"/>
            <a:r>
              <a:rPr lang="es-ES" sz="2200" b="1" dirty="0">
                <a:solidFill>
                  <a:schemeClr val="accent2">
                    <a:lumMod val="75000"/>
                  </a:schemeClr>
                </a:solidFill>
              </a:rPr>
              <a:t>FACTORES O CAUSAS MÁS COMUNES</a:t>
            </a:r>
          </a:p>
          <a:p>
            <a:endParaRPr lang="es-ES" sz="2200" dirty="0"/>
          </a:p>
          <a:p>
            <a:pPr algn="just"/>
            <a:r>
              <a:rPr lang="es-ES" sz="2200" dirty="0">
                <a:solidFill>
                  <a:schemeClr val="accent2">
                    <a:lumMod val="75000"/>
                  </a:schemeClr>
                </a:solidFill>
              </a:rPr>
              <a:t> Algunos factores o causas que favorecen el riesgo de vinculación directa e indirecta de niños, niñas y adolescentes al conflicto armado en Colombia, de acuerdo con fuentes como la Defensoría del Pueblo y la Corte Constitucional son: 1. Ausencia de redes de apoyo productivo para las familias de niñas, niños o adolescentes víctimas (desempleo, pobreza extrema y falta de oportunidades) </a:t>
            </a:r>
          </a:p>
          <a:p>
            <a:pPr algn="just"/>
            <a:r>
              <a:rPr lang="es-ES" sz="2200" dirty="0">
                <a:solidFill>
                  <a:schemeClr val="accent2">
                    <a:lumMod val="75000"/>
                  </a:schemeClr>
                </a:solidFill>
              </a:rPr>
              <a:t>2. Ausencia de redes u organizaciones de protección institucional o comunitaria </a:t>
            </a:r>
          </a:p>
          <a:p>
            <a:pPr algn="just"/>
            <a:r>
              <a:rPr lang="es-ES" sz="2200" dirty="0">
                <a:solidFill>
                  <a:schemeClr val="accent2">
                    <a:lumMod val="75000"/>
                  </a:schemeClr>
                </a:solidFill>
              </a:rPr>
              <a:t>3. Insuficiente cobertura de oferta en educación y/o baja calidad o falta de docentes</a:t>
            </a:r>
          </a:p>
          <a:p>
            <a:pPr algn="just"/>
            <a:r>
              <a:rPr lang="es-ES" sz="2200" dirty="0">
                <a:solidFill>
                  <a:schemeClr val="accent2">
                    <a:lumMod val="75000"/>
                  </a:schemeClr>
                </a:solidFill>
              </a:rPr>
              <a:t>4. Inoperancia de las autoridades locales/municipales por desconocimiento y/o miedo; </a:t>
            </a:r>
          </a:p>
          <a:p>
            <a:pPr algn="just"/>
            <a:r>
              <a:rPr lang="es-ES" sz="2200" dirty="0">
                <a:solidFill>
                  <a:schemeClr val="accent2">
                    <a:lumMod val="75000"/>
                  </a:schemeClr>
                </a:solidFill>
              </a:rPr>
              <a:t>5. Ausencia de autoridades en lo local y lo municipal con capacidad de atención a niñas, niños y adolescentes víctimas o en riesgo o para el desarrollo de estrategias de prevención del reclutamiento y uso; </a:t>
            </a:r>
          </a:p>
          <a:p>
            <a:pPr algn="just"/>
            <a:r>
              <a:rPr lang="es-ES" sz="2200" dirty="0">
                <a:solidFill>
                  <a:schemeClr val="accent2">
                    <a:lumMod val="75000"/>
                  </a:schemeClr>
                </a:solidFill>
              </a:rPr>
              <a:t>6. Necesidades básicas insatisfechas y ausencia o falta de cobertura de servicios públicos esenciales; </a:t>
            </a:r>
          </a:p>
        </p:txBody>
      </p:sp>
    </p:spTree>
    <p:extLst>
      <p:ext uri="{BB962C8B-B14F-4D97-AF65-F5344CB8AC3E}">
        <p14:creationId xmlns:p14="http://schemas.microsoft.com/office/powerpoint/2010/main" val="141210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
            <a:ext cx="12192000" cy="6858001"/>
          </a:xfrm>
          <a:prstGeom prst="rect">
            <a:avLst/>
          </a:prstGeom>
        </p:spPr>
      </p:pic>
      <p:sp>
        <p:nvSpPr>
          <p:cNvPr id="5" name="Rectángulo 4"/>
          <p:cNvSpPr/>
          <p:nvPr/>
        </p:nvSpPr>
        <p:spPr>
          <a:xfrm>
            <a:off x="196319" y="117693"/>
            <a:ext cx="11977511" cy="6740307"/>
          </a:xfrm>
          <a:prstGeom prst="rect">
            <a:avLst/>
          </a:prstGeom>
        </p:spPr>
        <p:txBody>
          <a:bodyPr wrap="square">
            <a:spAutoFit/>
          </a:bodyPr>
          <a:lstStyle/>
          <a:p>
            <a:pPr algn="just"/>
            <a:r>
              <a:rPr lang="es-ES" sz="2400" b="1" dirty="0">
                <a:solidFill>
                  <a:schemeClr val="accent2">
                    <a:lumMod val="75000"/>
                  </a:schemeClr>
                </a:solidFill>
              </a:rPr>
              <a:t>7. Desarrollo de actividades económicas ilícitas (cultivos ilícitos, narcotráfico, microtráfico, minería ilegal, contrabando, etc.)</a:t>
            </a:r>
          </a:p>
          <a:p>
            <a:pPr algn="just"/>
            <a:r>
              <a:rPr lang="es-ES" sz="2400" b="1" dirty="0">
                <a:solidFill>
                  <a:schemeClr val="accent2">
                    <a:lumMod val="75000"/>
                  </a:schemeClr>
                </a:solidFill>
              </a:rPr>
              <a:t>8. Desconocimiento, ignorancia o falta de información, que conlleva a que la niña, niño o adolescente, familias y garantes de derechos asuman como normales y legales actos de violencia que afectan a la niñez y a la adolescencia</a:t>
            </a:r>
          </a:p>
          <a:p>
            <a:pPr algn="just"/>
            <a:r>
              <a:rPr lang="es-ES" sz="2400" b="1" dirty="0">
                <a:solidFill>
                  <a:schemeClr val="accent2">
                    <a:lumMod val="75000"/>
                  </a:schemeClr>
                </a:solidFill>
              </a:rPr>
              <a:t>9. Expulsión temprana del hogar</a:t>
            </a:r>
          </a:p>
          <a:p>
            <a:pPr algn="just"/>
            <a:r>
              <a:rPr lang="es-ES" sz="2400" b="1" dirty="0">
                <a:solidFill>
                  <a:schemeClr val="accent2">
                    <a:lumMod val="75000"/>
                  </a:schemeClr>
                </a:solidFill>
              </a:rPr>
              <a:t>10. Situaciones de desplazamiento forzado, refugio y migración</a:t>
            </a:r>
          </a:p>
          <a:p>
            <a:pPr algn="just"/>
            <a:r>
              <a:rPr lang="es-ES" sz="2400" b="1" dirty="0">
                <a:solidFill>
                  <a:schemeClr val="accent2">
                    <a:lumMod val="75000"/>
                  </a:schemeClr>
                </a:solidFill>
              </a:rPr>
              <a:t>11. Violencia sexual</a:t>
            </a:r>
          </a:p>
          <a:p>
            <a:pPr algn="just"/>
            <a:r>
              <a:rPr lang="es-ES" sz="2400" b="1" dirty="0">
                <a:solidFill>
                  <a:schemeClr val="accent2">
                    <a:lumMod val="75000"/>
                  </a:schemeClr>
                </a:solidFill>
              </a:rPr>
              <a:t>12. Violencia intrafamiliar </a:t>
            </a:r>
          </a:p>
          <a:p>
            <a:pPr algn="just"/>
            <a:r>
              <a:rPr lang="es-ES" sz="2400" b="1" dirty="0">
                <a:solidFill>
                  <a:schemeClr val="accent2">
                    <a:lumMod val="75000"/>
                  </a:schemeClr>
                </a:solidFill>
              </a:rPr>
              <a:t>13. Explotación laboral</a:t>
            </a:r>
          </a:p>
          <a:p>
            <a:pPr algn="just"/>
            <a:endParaRPr lang="es-ES" sz="2400" b="1" dirty="0">
              <a:solidFill>
                <a:schemeClr val="accent2">
                  <a:lumMod val="75000"/>
                </a:schemeClr>
              </a:solidFill>
            </a:endParaRPr>
          </a:p>
          <a:p>
            <a:pPr algn="just"/>
            <a:endParaRPr lang="es-ES" sz="2400" b="1" dirty="0">
              <a:solidFill>
                <a:schemeClr val="accent2">
                  <a:lumMod val="75000"/>
                </a:schemeClr>
              </a:solidFill>
            </a:endParaRPr>
          </a:p>
          <a:p>
            <a:pPr algn="just"/>
            <a:endParaRPr lang="es-ES" sz="2400" b="1" dirty="0">
              <a:solidFill>
                <a:schemeClr val="accent2">
                  <a:lumMod val="75000"/>
                </a:schemeClr>
              </a:solidFill>
            </a:endParaRPr>
          </a:p>
          <a:p>
            <a:pPr algn="just"/>
            <a:r>
              <a:rPr lang="es-ES" sz="2400" b="1" dirty="0">
                <a:solidFill>
                  <a:schemeClr val="accent2">
                    <a:lumMod val="75000"/>
                  </a:schemeClr>
                </a:solidFill>
              </a:rPr>
              <a:t>14. Consumo de sustancias psicoactivas </a:t>
            </a:r>
          </a:p>
          <a:p>
            <a:pPr algn="just"/>
            <a:r>
              <a:rPr lang="es-ES" sz="2400" b="1" dirty="0">
                <a:solidFill>
                  <a:schemeClr val="accent2">
                    <a:lumMod val="75000"/>
                  </a:schemeClr>
                </a:solidFill>
              </a:rPr>
              <a:t>15. Pertenencia de algún miembro de la familia a un grupo armado</a:t>
            </a:r>
          </a:p>
          <a:p>
            <a:pPr algn="just"/>
            <a:r>
              <a:rPr lang="es-ES" sz="2400" b="1" dirty="0">
                <a:solidFill>
                  <a:schemeClr val="accent2">
                    <a:lumMod val="75000"/>
                  </a:schemeClr>
                </a:solidFill>
              </a:rPr>
              <a:t>16. La existencia de un clima social y cultural de idealización de la guerra y los valores bélicos. </a:t>
            </a:r>
            <a:endParaRPr lang="es-CO" sz="2400" b="1" dirty="0">
              <a:solidFill>
                <a:schemeClr val="accent2">
                  <a:lumMod val="75000"/>
                </a:schemeClr>
              </a:solidFill>
            </a:endParaRPr>
          </a:p>
        </p:txBody>
      </p:sp>
      <p:pic>
        <p:nvPicPr>
          <p:cNvPr id="4098" name="Picture 2" descr="Microtráfico, un negocio con menores - Consejo de Redacció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6375" y="4077935"/>
            <a:ext cx="2463447" cy="12317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isita al Guaviare: autoridades encontraron violencia sexual infantil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4109" y="3428178"/>
            <a:ext cx="2472999" cy="215982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ESPLAZAMIENTO FORZADO Y DERECHO INTERNACIONAL HUMANITARIO: ANALISIS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11597" y="3223846"/>
            <a:ext cx="2684084" cy="208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69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4137378" y="320450"/>
            <a:ext cx="3917244" cy="461665"/>
          </a:xfrm>
          <a:prstGeom prst="rect">
            <a:avLst/>
          </a:prstGeom>
          <a:noFill/>
        </p:spPr>
        <p:txBody>
          <a:bodyPr wrap="square" rtlCol="0">
            <a:spAutoFit/>
          </a:bodyPr>
          <a:lstStyle/>
          <a:p>
            <a:pPr algn="ctr"/>
            <a:r>
              <a:rPr lang="es-ES" sz="2400" b="1" dirty="0"/>
              <a:t>ACTIVIDADES</a:t>
            </a:r>
            <a:endParaRPr lang="es-CO" sz="2400" b="1" dirty="0"/>
          </a:p>
        </p:txBody>
      </p:sp>
      <p:sp>
        <p:nvSpPr>
          <p:cNvPr id="8" name="CuadroTexto 7"/>
          <p:cNvSpPr txBox="1"/>
          <p:nvPr/>
        </p:nvSpPr>
        <p:spPr>
          <a:xfrm>
            <a:off x="609601" y="863022"/>
            <a:ext cx="10442222" cy="3416320"/>
          </a:xfrm>
          <a:prstGeom prst="rect">
            <a:avLst/>
          </a:prstGeom>
          <a:noFill/>
        </p:spPr>
        <p:txBody>
          <a:bodyPr wrap="square" rtlCol="0">
            <a:spAutoFit/>
          </a:bodyPr>
          <a:lstStyle/>
          <a:p>
            <a:r>
              <a:rPr lang="es-ES" dirty="0"/>
              <a:t>Una vez visto la presentación y los videos realice las siguientes actividades</a:t>
            </a:r>
          </a:p>
          <a:p>
            <a:r>
              <a:rPr lang="es-ES" dirty="0"/>
              <a:t>1, Colorea o decora la fotocopia que se les entregará en lo posible con color rojo o el color de preferencia.</a:t>
            </a:r>
          </a:p>
          <a:p>
            <a:r>
              <a:rPr lang="es-ES" dirty="0"/>
              <a:t>2, En los cuadernos de Ciencias sociales dibuja y pinta de color rojo tu mano derecha y escribe una frase alusiva a día de las manos rojas.</a:t>
            </a:r>
          </a:p>
          <a:p>
            <a:r>
              <a:rPr lang="es-ES" dirty="0"/>
              <a:t>3, escribe dos usos que le dan a los niños niñas y adolescentes en el conflicto armado y en la violencia  colombiana y como se puede  evitar a futuro</a:t>
            </a:r>
          </a:p>
          <a:p>
            <a:r>
              <a:rPr lang="es-ES" dirty="0"/>
              <a:t>4, Teniendo en cuenta el video elabora una infografía de reflexión sobre el video.</a:t>
            </a:r>
          </a:p>
          <a:p>
            <a:endParaRPr lang="es-ES" dirty="0"/>
          </a:p>
          <a:p>
            <a:endParaRPr lang="es-ES" dirty="0"/>
          </a:p>
          <a:p>
            <a:pPr algn="ctr"/>
            <a:r>
              <a:rPr lang="es-ES" b="1" dirty="0"/>
              <a:t> GRACIAS POR TU PARTICIPACION Y APORTE </a:t>
            </a:r>
          </a:p>
          <a:p>
            <a:endParaRPr lang="es-CO" b="1" dirty="0"/>
          </a:p>
        </p:txBody>
      </p:sp>
      <p:sp>
        <p:nvSpPr>
          <p:cNvPr id="9" name="Rectángulo 8"/>
          <p:cNvSpPr/>
          <p:nvPr/>
        </p:nvSpPr>
        <p:spPr>
          <a:xfrm>
            <a:off x="609601" y="4120361"/>
            <a:ext cx="6096000" cy="2585323"/>
          </a:xfrm>
          <a:prstGeom prst="rect">
            <a:avLst/>
          </a:prstGeom>
        </p:spPr>
        <p:txBody>
          <a:bodyPr>
            <a:spAutoFit/>
          </a:bodyPr>
          <a:lstStyle/>
          <a:p>
            <a:r>
              <a:rPr lang="es-ES" dirty="0"/>
              <a:t>Principio 9 </a:t>
            </a:r>
          </a:p>
          <a:p>
            <a:pPr algn="just"/>
            <a:r>
              <a:rPr lang="es-ES" dirty="0"/>
              <a:t>El niño debe ser protegido contra toda forma de abandono, crueldad y explotación. No será objeto de ningún tipo de trata. No deberá permitirse al niño trabajar antes de una edad mínima adecuada; en ningún caso se le dedicará ni se le permitirá que se dedique a ocupación o empleo alguno que pueda perjudicar su salud o su educación, o impedir su desarrollo físico, mental o moral. </a:t>
            </a:r>
            <a:endParaRPr lang="es-CO" dirty="0"/>
          </a:p>
        </p:txBody>
      </p:sp>
      <p:pic>
        <p:nvPicPr>
          <p:cNvPr id="10" name="Imagen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001955" y="3274356"/>
            <a:ext cx="2099735" cy="27206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Imagen 2" descr="Código QR&#10;&#10;Descripción generada automáticamente">
            <a:hlinkClick r:id="rId3"/>
            <a:extLst>
              <a:ext uri="{FF2B5EF4-FFF2-40B4-BE49-F238E27FC236}">
                <a16:creationId xmlns:a16="http://schemas.microsoft.com/office/drawing/2014/main" id="{A873EA02-B4F0-7DFF-9601-99C8AD8996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0316" y="4405746"/>
            <a:ext cx="2131804" cy="2131804"/>
          </a:xfrm>
          <a:prstGeom prst="rect">
            <a:avLst/>
          </a:prstGeom>
        </p:spPr>
      </p:pic>
      <p:sp>
        <p:nvSpPr>
          <p:cNvPr id="4" name="CuadroTexto 3">
            <a:extLst>
              <a:ext uri="{FF2B5EF4-FFF2-40B4-BE49-F238E27FC236}">
                <a16:creationId xmlns:a16="http://schemas.microsoft.com/office/drawing/2014/main" id="{6A2ACAC8-769B-FC64-8C45-AEDF6DE5DD64}"/>
              </a:ext>
            </a:extLst>
          </p:cNvPr>
          <p:cNvSpPr txBox="1"/>
          <p:nvPr/>
        </p:nvSpPr>
        <p:spPr>
          <a:xfrm>
            <a:off x="7831544" y="4140842"/>
            <a:ext cx="1829347" cy="276999"/>
          </a:xfrm>
          <a:prstGeom prst="rect">
            <a:avLst/>
          </a:prstGeom>
          <a:noFill/>
        </p:spPr>
        <p:txBody>
          <a:bodyPr wrap="none" rtlCol="0">
            <a:spAutoFit/>
          </a:bodyPr>
          <a:lstStyle/>
          <a:p>
            <a:pPr algn="ctr"/>
            <a:r>
              <a:rPr lang="es-ES" sz="1200" b="1" dirty="0"/>
              <a:t>ENLACE A LOS VIDEOS</a:t>
            </a:r>
            <a:endParaRPr lang="es-CO" sz="1200" b="1" dirty="0"/>
          </a:p>
        </p:txBody>
      </p:sp>
    </p:spTree>
    <p:extLst>
      <p:ext uri="{BB962C8B-B14F-4D97-AF65-F5344CB8AC3E}">
        <p14:creationId xmlns:p14="http://schemas.microsoft.com/office/powerpoint/2010/main" val="4065115945"/>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293</TotalTime>
  <Words>1080</Words>
  <Application>Microsoft Office PowerPoint</Application>
  <PresentationFormat>Panorámica</PresentationFormat>
  <Paragraphs>51</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Arial Black</vt:lpstr>
      <vt:lpstr>Century Gothic</vt:lpstr>
      <vt:lpstr>Estela de condensación</vt:lpstr>
      <vt:lpstr>Día de las manos rojas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las manos rojas</dc:title>
  <dc:creator>ESTUDIANTE 1</dc:creator>
  <cp:lastModifiedBy>DIEGO ALEXANDER RODRIGUEZ MORA</cp:lastModifiedBy>
  <cp:revision>25</cp:revision>
  <dcterms:created xsi:type="dcterms:W3CDTF">2025-02-09T18:59:44Z</dcterms:created>
  <dcterms:modified xsi:type="dcterms:W3CDTF">2025-02-10T01:50:10Z</dcterms:modified>
</cp:coreProperties>
</file>